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78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0" r:id="rId27"/>
    <p:sldId id="289" r:id="rId28"/>
    <p:sldId id="291" r:id="rId29"/>
    <p:sldId id="292" r:id="rId30"/>
    <p:sldId id="260" r:id="rId31"/>
    <p:sldId id="308" r:id="rId32"/>
    <p:sldId id="293" r:id="rId33"/>
    <p:sldId id="294" r:id="rId34"/>
    <p:sldId id="309" r:id="rId35"/>
    <p:sldId id="295" r:id="rId36"/>
    <p:sldId id="296" r:id="rId37"/>
    <p:sldId id="297" r:id="rId38"/>
    <p:sldId id="298" r:id="rId39"/>
    <p:sldId id="299" r:id="rId40"/>
    <p:sldId id="300" r:id="rId41"/>
    <p:sldId id="310" r:id="rId42"/>
    <p:sldId id="301" r:id="rId43"/>
    <p:sldId id="302" r:id="rId44"/>
    <p:sldId id="303" r:id="rId45"/>
    <p:sldId id="304" r:id="rId46"/>
    <p:sldId id="305" r:id="rId47"/>
    <p:sldId id="306" r:id="rId48"/>
    <p:sldId id="311" r:id="rId49"/>
    <p:sldId id="312" r:id="rId50"/>
    <p:sldId id="313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741" autoAdjust="0"/>
  </p:normalViewPr>
  <p:slideViewPr>
    <p:cSldViewPr snapToGrid="0">
      <p:cViewPr>
        <p:scale>
          <a:sx n="90" d="100"/>
          <a:sy n="90" d="100"/>
        </p:scale>
        <p:origin x="60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internet_technologies/internet_overview.htm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The learning outcome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Duration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303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8534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6168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6585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95676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993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51402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546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8805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35179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2821f09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2821f090c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the parent topics one by one. This particular learning outcome has 4 parent topics.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7773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9913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5842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33922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6149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32506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6572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3941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36680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2741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2821f090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2821f090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(White Color space):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1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Description in bullets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(Grey Color Space):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Relevant image (with source)/code snippet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reference links in Speaker Notes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https://www.tutorialspoint.com/internet_technologies/internet_overview.htm/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470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959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7650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5835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6091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879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261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89028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55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7265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13046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5385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566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4186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575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8788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1128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2472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19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20063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d5565e6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d5565e6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Continuing from the last slide: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- Subtopic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- Subtopic of Subtopic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- Description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03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2071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6365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7718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2821f090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2821f090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talks about the case if we have to divide a subtopic further.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Box - Parent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Subtitle box - Sub Topic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Text - Subtopic divisions (Subtopics of subtopics)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494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975" y="161800"/>
            <a:ext cx="774075" cy="3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56" y="161800"/>
            <a:ext cx="791594" cy="3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43975" y="1186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975" y="161800"/>
            <a:ext cx="774075" cy="3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56" y="161800"/>
            <a:ext cx="791594" cy="3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62275" y="2909425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975" y="161800"/>
            <a:ext cx="774075" cy="3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556" y="161800"/>
            <a:ext cx="791594" cy="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3050">
              <a:spcBef>
                <a:spcPts val="0"/>
              </a:spcBef>
              <a:spcAft>
                <a:spcPts val="0"/>
              </a:spcAft>
              <a:buSzPts val="700"/>
              <a:buChar char="●"/>
              <a:defRPr sz="700"/>
            </a:lvl1pPr>
            <a:lvl2pPr marL="914400" lvl="1" indent="-273050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2pPr>
            <a:lvl3pPr marL="1371600" lvl="2" indent="-273050"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3pPr>
            <a:lvl4pPr marL="1828800" lvl="3" indent="-273050"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4pPr>
            <a:lvl5pPr marL="2286000" lvl="4" indent="-273050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5pPr>
            <a:lvl6pPr marL="2743200" lvl="5" indent="-273050">
              <a:spcBef>
                <a:spcPts val="1600"/>
              </a:spcBef>
              <a:spcAft>
                <a:spcPts val="0"/>
              </a:spcAft>
              <a:buSzPts val="700"/>
              <a:buChar char="■"/>
              <a:defRPr sz="700"/>
            </a:lvl6pPr>
            <a:lvl7pPr marL="3200400" lvl="6" indent="-273050">
              <a:spcBef>
                <a:spcPts val="1600"/>
              </a:spcBef>
              <a:spcAft>
                <a:spcPts val="0"/>
              </a:spcAft>
              <a:buSzPts val="700"/>
              <a:buChar char="●"/>
              <a:defRPr sz="700"/>
            </a:lvl7pPr>
            <a:lvl8pPr marL="3657600" lvl="7" indent="-273050">
              <a:spcBef>
                <a:spcPts val="1600"/>
              </a:spcBef>
              <a:spcAft>
                <a:spcPts val="0"/>
              </a:spcAft>
              <a:buSzPts val="700"/>
              <a:buChar char="○"/>
              <a:defRPr sz="700"/>
            </a:lvl8pPr>
            <a:lvl9pPr marL="4114800" lvl="8" indent="-273050">
              <a:spcBef>
                <a:spcPts val="1600"/>
              </a:spcBef>
              <a:spcAft>
                <a:spcPts val="1600"/>
              </a:spcAft>
              <a:buSzPts val="700"/>
              <a:buChar char="■"/>
              <a:defRPr sz="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omposer.org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Laravel Framework</a:t>
            </a:r>
            <a:endParaRPr dirty="0"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(45 hours)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841736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-US" dirty="0"/>
              <a:t>Organizes large-size web applications</a:t>
            </a:r>
          </a:p>
          <a:p>
            <a:pPr marL="285750" indent="-285750"/>
            <a:r>
              <a:rPr lang="en-US" dirty="0"/>
              <a:t>Supports Asynchronous Method Invocation (AMI)</a:t>
            </a:r>
          </a:p>
          <a:p>
            <a:pPr marL="285750" indent="-285750"/>
            <a:r>
              <a:rPr lang="en-IN" dirty="0"/>
              <a:t>Easily Modifiable</a:t>
            </a:r>
            <a:endParaRPr lang="en-US" dirty="0"/>
          </a:p>
          <a:p>
            <a:pPr marL="285750" indent="-285750"/>
            <a:r>
              <a:rPr lang="en-IN" dirty="0"/>
              <a:t>Faster Development Process</a:t>
            </a:r>
            <a:endParaRPr lang="en-US" dirty="0"/>
          </a:p>
          <a:p>
            <a:pPr marL="285750" indent="-285750"/>
            <a:r>
              <a:rPr lang="en-IN" dirty="0"/>
              <a:t>Easy planning and maintenance</a:t>
            </a:r>
            <a:endParaRPr lang="en-US" dirty="0"/>
          </a:p>
          <a:p>
            <a:pPr marL="285750" indent="-285750"/>
            <a:r>
              <a:rPr lang="en-IN" dirty="0"/>
              <a:t>Returns data without formatting</a:t>
            </a:r>
            <a:endParaRPr lang="en-US" dirty="0"/>
          </a:p>
          <a:p>
            <a:pPr marL="285750" indent="-285750"/>
            <a:r>
              <a:rPr lang="en-IN" dirty="0"/>
              <a:t>Supports TTD (test-driven development)</a:t>
            </a:r>
            <a:endParaRPr lang="en-US" dirty="0"/>
          </a:p>
          <a:p>
            <a:pPr marL="285750" indent="-285750"/>
            <a:r>
              <a:rPr lang="en-IN" dirty="0"/>
              <a:t>Multiple Views</a:t>
            </a:r>
            <a:endParaRPr lang="en-US" dirty="0"/>
          </a:p>
          <a:p>
            <a:pPr marL="285750" indent="-285750"/>
            <a:r>
              <a:rPr lang="en-IN" dirty="0"/>
              <a:t>SEO-Friendly Platform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https://shreysharma.com/wp-content/uploads/2021/05/Advantages-of-MVC-1024x639.png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MVC Architecture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Advantage of MVC</a:t>
            </a:r>
            <a:endParaRPr dirty="0"/>
          </a:p>
        </p:txBody>
      </p:sp>
      <p:pic>
        <p:nvPicPr>
          <p:cNvPr id="18434" name="Picture 2" descr="Benefits and Drawbacks of MVC Architecture - Shrey Sharma">
            <a:extLst>
              <a:ext uri="{FF2B5EF4-FFF2-40B4-BE49-F238E27FC236}">
                <a16:creationId xmlns:a16="http://schemas.microsoft.com/office/drawing/2014/main" id="{F38871EE-DDB9-4A19-AE4C-BA159F890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4900"/>
            <a:ext cx="4572000" cy="271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685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The complexity is high.</a:t>
            </a:r>
          </a:p>
          <a:p>
            <a:r>
              <a:rPr lang="en-US" dirty="0"/>
              <a:t>Not suitable for small applications.</a:t>
            </a:r>
          </a:p>
          <a:p>
            <a:r>
              <a:rPr lang="en-US" dirty="0"/>
              <a:t>The inefficiency of data access in view.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https://shreysharma.com/wp-content/uploads/2021/05/Disadvantage-of-MVC-1024x479.png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MVC Architecture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Disadvantages of MVC</a:t>
            </a:r>
            <a:endParaRPr dirty="0"/>
          </a:p>
        </p:txBody>
      </p:sp>
      <p:pic>
        <p:nvPicPr>
          <p:cNvPr id="17410" name="Picture 2" descr="Benefits and Drawbacks of MVC Architecture - Shrey Sharma">
            <a:extLst>
              <a:ext uri="{FF2B5EF4-FFF2-40B4-BE49-F238E27FC236}">
                <a16:creationId xmlns:a16="http://schemas.microsoft.com/office/drawing/2014/main" id="{BFDB8191-B4EF-4E3F-BD0B-B38A24D10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7375"/>
            <a:ext cx="4571999" cy="241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27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67620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Let’s see Model View Controller example from daily life. In this MVC architecture example,</a:t>
            </a:r>
          </a:p>
          <a:p>
            <a:pPr lvl="1"/>
            <a:r>
              <a:rPr lang="en-US" dirty="0"/>
              <a:t>View= You</a:t>
            </a:r>
          </a:p>
          <a:p>
            <a:pPr lvl="1"/>
            <a:r>
              <a:rPr lang="en-US" dirty="0"/>
              <a:t>Waiter= Controller</a:t>
            </a:r>
          </a:p>
          <a:p>
            <a:pPr lvl="1"/>
            <a:r>
              <a:rPr lang="en-US" dirty="0"/>
              <a:t>Cook= Model</a:t>
            </a:r>
          </a:p>
          <a:p>
            <a:pPr lvl="1"/>
            <a:r>
              <a:rPr lang="en-US" dirty="0"/>
              <a:t>Refrigerator= Data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Image source: https://www.guru99.com/images/1/122118_0445_MVCTutorial2.png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MVC Architecture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MVC Example 1</a:t>
            </a:r>
            <a:endParaRPr dirty="0"/>
          </a:p>
        </p:txBody>
      </p:sp>
      <p:pic>
        <p:nvPicPr>
          <p:cNvPr id="6" name="Picture 5" descr="MVC Framework Tutorial for Beginners: What is, Architecture &amp; Example">
            <a:extLst>
              <a:ext uri="{FF2B5EF4-FFF2-40B4-BE49-F238E27FC236}">
                <a16:creationId xmlns:a16="http://schemas.microsoft.com/office/drawing/2014/main" id="{B39B777E-6D53-4CF0-A7A2-E4045C2ED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99946"/>
            <a:ext cx="4559300" cy="268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85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754464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Car driving mechanism is another example of the MVC </a:t>
            </a:r>
            <a:r>
              <a:rPr lang="en-US" dirty="0" err="1"/>
              <a:t>model.Every</a:t>
            </a:r>
            <a:r>
              <a:rPr lang="en-US" dirty="0"/>
              <a:t> car consists of three main parts.</a:t>
            </a:r>
          </a:p>
          <a:p>
            <a:pPr lvl="1"/>
            <a:r>
              <a:rPr lang="en-US" dirty="0"/>
              <a:t>View= User interface : (Gear lever, panels, steering wheel, brake, etc.)</a:t>
            </a:r>
          </a:p>
          <a:p>
            <a:pPr lvl="1"/>
            <a:r>
              <a:rPr lang="en-US" dirty="0"/>
              <a:t>Controller- Mechanism (Engine)</a:t>
            </a:r>
          </a:p>
          <a:p>
            <a:pPr lvl="1"/>
            <a:r>
              <a:rPr lang="en-US" dirty="0"/>
              <a:t>Model- Storage (Petrol or Diesel tank)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Image Source: https://www.guru99.com/images/1/122118_0445_MVCTutorial3.png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MVC Architecture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MVC Example 2</a:t>
            </a:r>
            <a:endParaRPr dirty="0"/>
          </a:p>
        </p:txBody>
      </p:sp>
      <p:pic>
        <p:nvPicPr>
          <p:cNvPr id="8" name="Picture 7" descr="MVC Framework Tutorial for Beginners: What is, Architecture &amp; Example">
            <a:extLst>
              <a:ext uri="{FF2B5EF4-FFF2-40B4-BE49-F238E27FC236}">
                <a16:creationId xmlns:a16="http://schemas.microsoft.com/office/drawing/2014/main" id="{EDFED751-9CA5-4AF0-AA77-F4C3AA1B5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633" y="1643100"/>
            <a:ext cx="4578350" cy="2585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223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" dirty="0"/>
              <a:t>Django</a:t>
            </a:r>
          </a:p>
          <a:p>
            <a:r>
              <a:rPr lang="en" dirty="0"/>
              <a:t>Laravel</a:t>
            </a:r>
          </a:p>
          <a:p>
            <a:r>
              <a:rPr lang="en" dirty="0"/>
              <a:t>CodeIgniter</a:t>
            </a:r>
          </a:p>
          <a:p>
            <a:r>
              <a:rPr lang="en" dirty="0"/>
              <a:t>Symphony</a:t>
            </a:r>
          </a:p>
          <a:p>
            <a:r>
              <a:rPr lang="en" dirty="0"/>
              <a:t>CakePHP</a:t>
            </a:r>
          </a:p>
          <a:p>
            <a:r>
              <a:rPr lang="en" dirty="0"/>
              <a:t>CherryPy</a:t>
            </a:r>
          </a:p>
          <a:p>
            <a:r>
              <a:rPr lang="en" dirty="0"/>
              <a:t>Spring MVC</a:t>
            </a:r>
          </a:p>
          <a:p>
            <a:r>
              <a:rPr lang="en" dirty="0"/>
              <a:t>Ruby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82699" y="4656037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Image Source: https://encrypted-tbn0.gstatic.com/images?q=tbn:ANd9GcSn90IPA7GwIM2vnme_AImycQswV1OPiIq2GJ-Nm6bx3aMRKjwFak_wmpIGIiRtTYRBXYU&amp;usqp=CAU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MVC Architecture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Popular MVC web frameworks</a:t>
            </a:r>
            <a:endParaRPr dirty="0"/>
          </a:p>
        </p:txBody>
      </p:sp>
      <p:pic>
        <p:nvPicPr>
          <p:cNvPr id="6" name="Picture 5" descr="Top 5 Most Popular PHP Frameworks for Web Development in 2021">
            <a:extLst>
              <a:ext uri="{FF2B5EF4-FFF2-40B4-BE49-F238E27FC236}">
                <a16:creationId xmlns:a16="http://schemas.microsoft.com/office/drawing/2014/main" id="{C51407CD-C87C-4E29-A10B-BCA72EA49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45927"/>
            <a:ext cx="4572000" cy="2523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461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Since they are often built, tested, and optimized by several experienced software engineers and programmers, software frameworks are versatile, robust, and efficient.</a:t>
            </a:r>
          </a:p>
          <a:p>
            <a:r>
              <a:rPr lang="en-US" dirty="0"/>
              <a:t>Using a software framework to develop applications lets you focus on the high-level functionality of the application.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https://miro.medium.com/max/1400/1*sTxxPZje3wLTOICryb6bSA.jpeg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Framework and its Benefits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to a Framework</a:t>
            </a:r>
            <a:endParaRPr dirty="0"/>
          </a:p>
        </p:txBody>
      </p:sp>
      <p:pic>
        <p:nvPicPr>
          <p:cNvPr id="16386" name="Picture 2" descr="Introduction to Frameworks. Hi all, | by Dilshan Ramesh | Medium">
            <a:extLst>
              <a:ext uri="{FF2B5EF4-FFF2-40B4-BE49-F238E27FC236}">
                <a16:creationId xmlns:a16="http://schemas.microsoft.com/office/drawing/2014/main" id="{5D89C0C3-E1B5-4B1F-8351-8991070FA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65766"/>
            <a:ext cx="4572000" cy="28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750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67620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Assists in establishing better programming practices and fitting use of design patterns</a:t>
            </a:r>
          </a:p>
          <a:p>
            <a:r>
              <a:rPr lang="en-US" dirty="0"/>
              <a:t>Code is more secure</a:t>
            </a:r>
          </a:p>
          <a:p>
            <a:r>
              <a:rPr lang="en-US" dirty="0"/>
              <a:t>Duplicate and redundant code can be avoided</a:t>
            </a:r>
          </a:p>
          <a:p>
            <a:r>
              <a:rPr lang="en-US" dirty="0"/>
              <a:t>Helps consistent developing code with fewer bugs</a:t>
            </a:r>
          </a:p>
          <a:p>
            <a:r>
              <a:rPr lang="en-US" dirty="0"/>
              <a:t>Makes it easier to work on sophisticated technologies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https://www.arpatech.com/blog/wp-content/uploads/2019/04/laravel-all-benefits.png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Framework and its Benefits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use Frameworks?</a:t>
            </a:r>
            <a:endParaRPr dirty="0"/>
          </a:p>
        </p:txBody>
      </p:sp>
      <p:pic>
        <p:nvPicPr>
          <p:cNvPr id="15362" name="Picture 2" descr="Top 10 Benefits of Using Laravel Framework | Arpatech">
            <a:extLst>
              <a:ext uri="{FF2B5EF4-FFF2-40B4-BE49-F238E27FC236}">
                <a16:creationId xmlns:a16="http://schemas.microsoft.com/office/drawing/2014/main" id="{F8F52AE6-C2DD-481B-A8E2-43BEF233E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99300"/>
            <a:ext cx="4572000" cy="2953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1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When you install a software framework, the first thing that you need to take care of is the system requirements. </a:t>
            </a:r>
          </a:p>
          <a:p>
            <a:r>
              <a:rPr lang="en-US" dirty="0"/>
              <a:t>Once a framework is installed and configured, it creates a directory structure.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https://www.rishabhsoft.com/wp-content/uploads/2018/09/why-businesses-choose-laravel-php-framework.jpg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Framework and its Benefits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goes in a Framework?</a:t>
            </a:r>
            <a:endParaRPr dirty="0"/>
          </a:p>
        </p:txBody>
      </p:sp>
      <p:pic>
        <p:nvPicPr>
          <p:cNvPr id="14338" name="Picture 2" descr="Top 5 Benefits of Laravel Framework for Web Development">
            <a:extLst>
              <a:ext uri="{FF2B5EF4-FFF2-40B4-BE49-F238E27FC236}">
                <a16:creationId xmlns:a16="http://schemas.microsoft.com/office/drawing/2014/main" id="{135022E5-D083-4F58-8637-E098DBBE4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74381"/>
            <a:ext cx="4572000" cy="270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91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67620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Some may assume that a software framework is a collection of libraries just as libraries are a collection of precompiled routines. </a:t>
            </a:r>
          </a:p>
          <a:p>
            <a:r>
              <a:rPr lang="en-US" dirty="0"/>
              <a:t>However, this is not true as not all software frameworks use or depend on libraries.</a:t>
            </a:r>
          </a:p>
          <a:p>
            <a:r>
              <a:rPr lang="en-US" dirty="0"/>
              <a:t>The difference between a library and a framework is that the latter calls the code. Opposite to this, the code calls the software library.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https://kobaltsolutions.com/wp-content/uploads/2021/02/YOUR-CODE-1024x604.png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Framework and its Benefits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Difference between a Library and a Framework</a:t>
            </a:r>
            <a:endParaRPr dirty="0"/>
          </a:p>
        </p:txBody>
      </p:sp>
      <p:pic>
        <p:nvPicPr>
          <p:cNvPr id="13318" name="Picture 6" descr="Kobalt Solutions - Framework vs. Library">
            <a:extLst>
              <a:ext uri="{FF2B5EF4-FFF2-40B4-BE49-F238E27FC236}">
                <a16:creationId xmlns:a16="http://schemas.microsoft.com/office/drawing/2014/main" id="{1662A578-5546-4C83-8A1A-97DE60879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43739"/>
            <a:ext cx="4572000" cy="248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12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A programming language tells the computer what it should do. </a:t>
            </a:r>
          </a:p>
          <a:p>
            <a:r>
              <a:rPr lang="en-US" dirty="0"/>
              <a:t>Every programming language features a syntax and a particular set of rules, which need to be followed every time the code is written.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https://cdn.nmgtechnologies.com/blog/wp-content/uploads/2017/11/blogBanner-PHP.jpg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Framework and its Benefits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Programming language vs Frameworks</a:t>
            </a:r>
            <a:endParaRPr dirty="0"/>
          </a:p>
        </p:txBody>
      </p:sp>
      <p:pic>
        <p:nvPicPr>
          <p:cNvPr id="12290" name="Picture 2" descr="Difference in Development Using Core PHP Vs Framework (2019)">
            <a:extLst>
              <a:ext uri="{FF2B5EF4-FFF2-40B4-BE49-F238E27FC236}">
                <a16:creationId xmlns:a16="http://schemas.microsoft.com/office/drawing/2014/main" id="{90EDD9BD-B8EA-4BAA-BE60-CB90A002D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7375"/>
            <a:ext cx="4573510" cy="260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762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section, we will discuss: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143975" y="1186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Introduction to MVC Architecture.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What is framework and its Benefits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Laravel and its architecture.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Blade templating engine in </a:t>
            </a:r>
            <a:r>
              <a:rPr lang="en-US" dirty="0" err="1"/>
              <a:t>laravel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IN" dirty="0"/>
              <a:t>Web Application Frameworks</a:t>
            </a:r>
          </a:p>
          <a:p>
            <a:r>
              <a:rPr lang="en-IN" dirty="0" err="1"/>
              <a:t>DataScience</a:t>
            </a:r>
            <a:r>
              <a:rPr lang="en-IN" dirty="0"/>
              <a:t> Frameworks</a:t>
            </a:r>
          </a:p>
          <a:p>
            <a:r>
              <a:rPr lang="en-IN" dirty="0"/>
              <a:t>Mobile Development Frameworks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Image Source: https://rkrknowledge.com/wp-content/uploads/2020/09/Screenshot-11.png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Framework and its Benefits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Types of Framework</a:t>
            </a:r>
            <a:endParaRPr dirty="0"/>
          </a:p>
        </p:txBody>
      </p:sp>
      <p:pic>
        <p:nvPicPr>
          <p:cNvPr id="6" name="Picture 5" descr="Framework V/S Library - In Programming - Key Difference-RKR Knowledge">
            <a:extLst>
              <a:ext uri="{FF2B5EF4-FFF2-40B4-BE49-F238E27FC236}">
                <a16:creationId xmlns:a16="http://schemas.microsoft.com/office/drawing/2014/main" id="{B5DB6249-B47A-4C3D-B263-13979B110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52276"/>
            <a:ext cx="4572000" cy="2269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6843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Angular: Angular is a typescript-based, open-source JS framework that makes it easy to build applications on the web. </a:t>
            </a:r>
          </a:p>
          <a:p>
            <a:r>
              <a:rPr lang="en-US" dirty="0"/>
              <a:t>Laravel: Laravel is a PHP-based web application framework with an expressive, elegant syntax. 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67201" y="4663787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Image Source: https://www.konstantinfo.com/blog/wp-content/themes/konstantinfo/imageC.php?image=/2018/07/web-development-frameworks-2020.png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Types of Framework</a:t>
            </a: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Application Frameworks</a:t>
            </a:r>
          </a:p>
        </p:txBody>
      </p:sp>
      <p:pic>
        <p:nvPicPr>
          <p:cNvPr id="6" name="Picture 5" descr="Top Trending Web Development Frameworks in 2021 (updated)">
            <a:extLst>
              <a:ext uri="{FF2B5EF4-FFF2-40B4-BE49-F238E27FC236}">
                <a16:creationId xmlns:a16="http://schemas.microsoft.com/office/drawing/2014/main" id="{6A8DE192-49AC-41CD-A40C-6A23CE547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81190"/>
            <a:ext cx="4572000" cy="2432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6775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IN" dirty="0"/>
              <a:t>Apache Spark</a:t>
            </a:r>
          </a:p>
          <a:p>
            <a:r>
              <a:rPr lang="en-IN" dirty="0" err="1"/>
              <a:t>PyTorch</a:t>
            </a:r>
            <a:endParaRPr lang="en-IN" dirty="0"/>
          </a:p>
          <a:p>
            <a:r>
              <a:rPr lang="en-IN" dirty="0"/>
              <a:t>TensorFlow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Image Source: https://wonderfulengineering.com/wp-content/uploads/2018/09/Data-science-frameworks-1.jpg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Types of Framework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DataScience</a:t>
            </a:r>
            <a:r>
              <a:rPr lang="en-US" dirty="0"/>
              <a:t> Frameworks</a:t>
            </a:r>
          </a:p>
        </p:txBody>
      </p:sp>
      <p:pic>
        <p:nvPicPr>
          <p:cNvPr id="6" name="Picture 5" descr="These Are The Top Machine Learning frameworks In Data Science">
            <a:extLst>
              <a:ext uri="{FF2B5EF4-FFF2-40B4-BE49-F238E27FC236}">
                <a16:creationId xmlns:a16="http://schemas.microsoft.com/office/drawing/2014/main" id="{E06726E4-3A66-40E7-A610-45C6704EE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98126"/>
            <a:ext cx="4572000" cy="2376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665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" dirty="0"/>
              <a:t>Ionic</a:t>
            </a:r>
          </a:p>
          <a:p>
            <a:r>
              <a:rPr lang="en-IN" dirty="0"/>
              <a:t>Xamarin</a:t>
            </a:r>
            <a:endParaRPr lang="en" dirty="0"/>
          </a:p>
          <a:p>
            <a:r>
              <a:rPr lang="en-IN" dirty="0"/>
              <a:t>Flutter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Image Source: https://www.spaceotechnologies.com/wp-content/uploads/2021/03/frameworks2-624x277-1.png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Types of Framework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Mobile Development Frameworks</a:t>
            </a:r>
            <a:endParaRPr dirty="0"/>
          </a:p>
        </p:txBody>
      </p:sp>
      <p:pic>
        <p:nvPicPr>
          <p:cNvPr id="1026" name="Picture 2" descr="10 Best Mobile App Development Frameworks You Must Try in 2022">
            <a:extLst>
              <a:ext uri="{FF2B5EF4-FFF2-40B4-BE49-F238E27FC236}">
                <a16:creationId xmlns:a16="http://schemas.microsoft.com/office/drawing/2014/main" id="{84EF31EC-DE85-4811-915D-E2FA5CF8D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4900"/>
            <a:ext cx="457200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390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5717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Laravel is a web application framework with expressive, elegant syntax. </a:t>
            </a:r>
          </a:p>
          <a:p>
            <a:r>
              <a:rPr lang="en-US" dirty="0"/>
              <a:t>A web framework provides a structure and starting point for creating your application, allowing you to focus on creating something amazing while we sweat the details.</a:t>
            </a:r>
          </a:p>
          <a:p>
            <a:r>
              <a:rPr lang="en-US" dirty="0"/>
              <a:t>The Laravel Framework was developed by Taylor </a:t>
            </a:r>
            <a:r>
              <a:rPr lang="en-US" dirty="0" err="1"/>
              <a:t>Otwell</a:t>
            </a:r>
            <a:r>
              <a:rPr lang="en-US" dirty="0"/>
              <a:t> and released to the public in the year 2011.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Image Source: https://www.mindinventory.com/blog/wp-content/uploads/2016/10/laravel.jpg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Laravel and its Architecture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Laravel</a:t>
            </a:r>
            <a:endParaRPr dirty="0"/>
          </a:p>
        </p:txBody>
      </p:sp>
      <p:pic>
        <p:nvPicPr>
          <p:cNvPr id="6" name="Picture 5" descr="Laravel - The Best PHP Framework for Web Development">
            <a:extLst>
              <a:ext uri="{FF2B5EF4-FFF2-40B4-BE49-F238E27FC236}">
                <a16:creationId xmlns:a16="http://schemas.microsoft.com/office/drawing/2014/main" id="{8BC7793B-FE9F-4525-9B65-E55A2319FA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40397"/>
            <a:ext cx="4572000" cy="2451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3426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There are a variety of tools and frameworks available to you when building a web application. </a:t>
            </a:r>
          </a:p>
          <a:p>
            <a:r>
              <a:rPr lang="en-US" dirty="0"/>
              <a:t>However, we believe Laravel is the best choice for building modern, full-stack web applications.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648288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Image Source: https://res.cloudinary.com/jerrick/image/upload/v1623836011/60c9c56b8d2527001f049f1d.jpg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Laravel</a:t>
            </a:r>
            <a:endParaRPr dirty="0"/>
          </a:p>
        </p:txBody>
      </p:sp>
      <p:pic>
        <p:nvPicPr>
          <p:cNvPr id="6" name="Picture 5" descr="Why Should Businesses Use Laravel Development Services? | Journal">
            <a:extLst>
              <a:ext uri="{FF2B5EF4-FFF2-40B4-BE49-F238E27FC236}">
                <a16:creationId xmlns:a16="http://schemas.microsoft.com/office/drawing/2014/main" id="{A2AEDA2E-6D36-4732-8067-C41EE71EE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715" y="1646534"/>
            <a:ext cx="4566285" cy="260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6689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A Progressive Framework</a:t>
            </a:r>
          </a:p>
          <a:p>
            <a:r>
              <a:rPr lang="en-IN" dirty="0"/>
              <a:t>A Scalable Framework</a:t>
            </a:r>
            <a:endParaRPr lang="en-US" dirty="0"/>
          </a:p>
          <a:p>
            <a:r>
              <a:rPr lang="en-IN" dirty="0"/>
              <a:t>MVC Architecture of Laravel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648288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Image Source: https://res.cloudinary.com/jerrick/image/upload/v1623836011/60c9c56b8d2527001f049f1d.jpg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Laravel</a:t>
            </a:r>
            <a:endParaRPr dirty="0"/>
          </a:p>
        </p:txBody>
      </p:sp>
      <p:pic>
        <p:nvPicPr>
          <p:cNvPr id="6" name="Picture 5" descr="Why Should Businesses Use Laravel Development Services? | Journal">
            <a:extLst>
              <a:ext uri="{FF2B5EF4-FFF2-40B4-BE49-F238E27FC236}">
                <a16:creationId xmlns:a16="http://schemas.microsoft.com/office/drawing/2014/main" id="{A2AEDA2E-6D36-4732-8067-C41EE71EE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715" y="1646534"/>
            <a:ext cx="4566285" cy="2609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734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We like to call Laravel a "progressive" framework. </a:t>
            </a:r>
          </a:p>
          <a:p>
            <a:r>
              <a:rPr lang="en-US" dirty="0"/>
              <a:t>By that, we mean that Laravel grows with you. </a:t>
            </a:r>
          </a:p>
          <a:p>
            <a:r>
              <a:rPr lang="en-US" dirty="0"/>
              <a:t>Laravel gives us robust tools for dependency injection, unit testing, queues, real-time events, and more. 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4997459" y="4632790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https://media.geeksforgeeks.org/wp-content/cdn-uploads/20201218211223/7-Progressive-Web-App-Development-Frameworks-to-Know-in-2021.png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Why Laravel</a:t>
            </a: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Progressive Framework</a:t>
            </a:r>
          </a:p>
        </p:txBody>
      </p:sp>
      <p:pic>
        <p:nvPicPr>
          <p:cNvPr id="2050" name="Picture 2" descr="7 Progressive Web App Development Frameworks to Know in 2021 - GeeksforGeeks">
            <a:extLst>
              <a:ext uri="{FF2B5EF4-FFF2-40B4-BE49-F238E27FC236}">
                <a16:creationId xmlns:a16="http://schemas.microsoft.com/office/drawing/2014/main" id="{421C7243-9281-4ECD-841F-5A3556AA09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81564"/>
            <a:ext cx="4572000" cy="2611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770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Laravel is incredibly scalable. </a:t>
            </a:r>
          </a:p>
          <a:p>
            <a:r>
              <a:rPr lang="en-US" dirty="0"/>
              <a:t>Laravel applications have been easily scaled to handle hundreds of millions of requests per month.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4981961" y="4462308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</a:t>
            </a:r>
            <a:r>
              <a:rPr lang="en-IN" dirty="0" err="1"/>
              <a:t>Source:https</a:t>
            </a:r>
            <a:r>
              <a:rPr lang="en-IN" dirty="0"/>
              <a:t>://www.google.com/url?sa=i&amp;url=https%3A%2F%2Fluis-goncalves.com%2Fwhy-safe-is-better-than-any-other-scalable-agile-framework%2F&amp;psig=AOvVaw0x2q4ypfkuAMwuy-90Cawv&amp;ust=1647067133006000&amp;source=images&amp;cd=vfe&amp;ved=0CAsQjRxqFwoTCJj5t8K5vfYCFQAAAAAdAAAAABAD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Why Laravel</a:t>
            </a: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Scalable Framework</a:t>
            </a:r>
          </a:p>
        </p:txBody>
      </p:sp>
      <p:pic>
        <p:nvPicPr>
          <p:cNvPr id="4098" name="Picture 2" descr="MY Opinion in Why SAFe is the best Scalable Agile Framework">
            <a:extLst>
              <a:ext uri="{FF2B5EF4-FFF2-40B4-BE49-F238E27FC236}">
                <a16:creationId xmlns:a16="http://schemas.microsoft.com/office/drawing/2014/main" id="{07044CE2-C949-4440-A9B2-B2EC6C24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84788"/>
            <a:ext cx="4572000" cy="209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417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Laravel combines the best packages in the PHP ecosystem to offer the most robust and developer friendly framework available. </a:t>
            </a:r>
          </a:p>
          <a:p>
            <a:r>
              <a:rPr lang="en-US" dirty="0"/>
              <a:t>In addition, thousands of talented developers from around the world have contributed to the framework. 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4997459" y="4547549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https://images.squarespace-cdn.com/content/v1/5df6bf8c5a9fd4488885978d/1584659880828-RGUPD3N7KCCD4X601DWM/Community%2BDevelopment%2BFramework%2Bdiagram.jpg?format=1000w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Why Laravel</a:t>
            </a: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Community Framework</a:t>
            </a:r>
          </a:p>
        </p:txBody>
      </p:sp>
      <p:pic>
        <p:nvPicPr>
          <p:cNvPr id="3074" name="Picture 2" descr="Community Development Framework — Community First Development">
            <a:extLst>
              <a:ext uri="{FF2B5EF4-FFF2-40B4-BE49-F238E27FC236}">
                <a16:creationId xmlns:a16="http://schemas.microsoft.com/office/drawing/2014/main" id="{B4586B1A-7DB3-47FA-9DD9-18032630E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08" y="1642821"/>
            <a:ext cx="4649492" cy="24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855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MVC Architecture</a:t>
            </a:r>
            <a:endParaRPr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MVC Framework</a:t>
            </a:r>
            <a:endParaRPr dirty="0"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2"/>
          </p:nvPr>
        </p:nvSpPr>
        <p:spPr>
          <a:xfrm>
            <a:off x="462275" y="2909425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The Model-View-Controller (MVC) framework is an architectural pattern that separates an application into three main logical components Model, View, and Controller.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Nowadays, MVC architecture in web technology has become popular for designing web applications as well as mobile apps.</a:t>
            </a:r>
            <a:endParaRPr lang="en-IN" dirty="0"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Image Source:</a:t>
            </a:r>
            <a:r>
              <a:rPr lang="en-IN" dirty="0"/>
              <a:t>https://techterms.com/img/lg/mvc_1321.png</a:t>
            </a:r>
            <a:endParaRPr dirty="0"/>
          </a:p>
        </p:txBody>
      </p:sp>
      <p:pic>
        <p:nvPicPr>
          <p:cNvPr id="7" name="Picture 6" descr="MVC (Model-View-Controller) Definition">
            <a:extLst>
              <a:ext uri="{FF2B5EF4-FFF2-40B4-BE49-F238E27FC236}">
                <a16:creationId xmlns:a16="http://schemas.microsoft.com/office/drawing/2014/main" id="{B7187C89-9928-4A27-952C-8FDE295405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1641474"/>
            <a:ext cx="4572000" cy="241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MVC Architecture of Laravel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67620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The Laravel Framework follows MVC architecture. </a:t>
            </a:r>
          </a:p>
          <a:p>
            <a:r>
              <a:rPr lang="en-US" dirty="0"/>
              <a:t>MVC is an architectural design pattern that helps to develop web applications faster. 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5012957" y="4663787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</a:t>
            </a:r>
            <a:r>
              <a:rPr lang="en-IN" dirty="0" err="1"/>
              <a:t>Source:https</a:t>
            </a:r>
            <a:r>
              <a:rPr lang="en-IN" dirty="0"/>
              <a:t>://www.optisolbusiness.com/wp-content/uploads/2020/02/Laravel_MVC_Infographic_OptiSol-thegem-blog-timeline-large.png </a:t>
            </a:r>
            <a:endParaRPr dirty="0"/>
          </a:p>
        </p:txBody>
      </p:sp>
      <p:pic>
        <p:nvPicPr>
          <p:cNvPr id="6" name="Picture 5" descr="Laravel MVC Framework - Hire Laravel Developer - Laravel Web App  Development Company in USA">
            <a:extLst>
              <a:ext uri="{FF2B5EF4-FFF2-40B4-BE49-F238E27FC236}">
                <a16:creationId xmlns:a16="http://schemas.microsoft.com/office/drawing/2014/main" id="{DAD397BD-B824-4CA3-88AE-0618B57A0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9"/>
          <a:stretch/>
        </p:blipFill>
        <p:spPr bwMode="auto">
          <a:xfrm>
            <a:off x="4572000" y="1669619"/>
            <a:ext cx="4569190" cy="2362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MVC Architecture of Laravel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67620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MVC stands for Model-View-Controller.</a:t>
            </a:r>
          </a:p>
          <a:p>
            <a:pPr lvl="1">
              <a:buChar char="●"/>
            </a:pPr>
            <a:r>
              <a:rPr lang="en-IN" dirty="0"/>
              <a:t>Model (M)</a:t>
            </a:r>
          </a:p>
          <a:p>
            <a:pPr lvl="1">
              <a:buChar char="●"/>
            </a:pPr>
            <a:r>
              <a:rPr lang="en-IN" dirty="0"/>
              <a:t>View (V)</a:t>
            </a:r>
          </a:p>
          <a:p>
            <a:pPr lvl="1">
              <a:buChar char="●"/>
            </a:pPr>
            <a:r>
              <a:rPr lang="en-IN" dirty="0"/>
              <a:t>Controller (C)</a:t>
            </a:r>
            <a:endParaRPr dirty="0"/>
          </a:p>
        </p:txBody>
      </p:sp>
      <p:sp>
        <p:nvSpPr>
          <p:cNvPr id="8" name="Google Shape;93;p17">
            <a:extLst>
              <a:ext uri="{FF2B5EF4-FFF2-40B4-BE49-F238E27FC236}">
                <a16:creationId xmlns:a16="http://schemas.microsoft.com/office/drawing/2014/main" id="{DB726AE8-C9D5-45FF-AA71-8E122209495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5012957" y="4663787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</a:t>
            </a:r>
            <a:r>
              <a:rPr lang="en-IN" dirty="0" err="1"/>
              <a:t>Source:https</a:t>
            </a:r>
            <a:r>
              <a:rPr lang="en-IN" dirty="0"/>
              <a:t>://www.optisolbusiness.com/wp-content/uploads/2020/02/Laravel_MVC_Infographic_OptiSol-thegem-blog-timeline-large.png </a:t>
            </a:r>
            <a:endParaRPr dirty="0"/>
          </a:p>
        </p:txBody>
      </p:sp>
      <p:pic>
        <p:nvPicPr>
          <p:cNvPr id="9" name="Picture 8" descr="Laravel MVC Framework - Hire Laravel Developer - Laravel Web App  Development Company in USA">
            <a:extLst>
              <a:ext uri="{FF2B5EF4-FFF2-40B4-BE49-F238E27FC236}">
                <a16:creationId xmlns:a16="http://schemas.microsoft.com/office/drawing/2014/main" id="{CD95DCFB-9A6F-4F44-9FC4-E8BCC6C011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09"/>
          <a:stretch/>
        </p:blipFill>
        <p:spPr bwMode="auto">
          <a:xfrm>
            <a:off x="4572000" y="1669619"/>
            <a:ext cx="4569190" cy="2362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0281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Pre-requisites For Laravel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738965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Before proceeding further with this tutorial, you need to be familiar with the following concepts.</a:t>
            </a:r>
          </a:p>
          <a:p>
            <a:r>
              <a:rPr lang="en-US" dirty="0"/>
              <a:t>HTML and CSS</a:t>
            </a:r>
          </a:p>
          <a:p>
            <a:r>
              <a:rPr lang="en-US" dirty="0"/>
              <a:t>Core PHP and Advanced PHP</a:t>
            </a:r>
          </a:p>
          <a:p>
            <a:r>
              <a:rPr lang="en-US" dirty="0"/>
              <a:t>Web application development using PHP and MySQL</a:t>
            </a:r>
          </a:p>
          <a:p>
            <a:r>
              <a:rPr lang="en-US" dirty="0"/>
              <a:t>MVC architecture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4948827" y="449276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https://fiverr-res.cloudinary.com/images/q_auto,f_auto/gigs/169894929/original/94910352a0d02f831fe7f283397e57634dd9b45a/be-your-web-developer-for-php-laravel-websites.png</a:t>
            </a:r>
            <a:endParaRPr dirty="0"/>
          </a:p>
        </p:txBody>
      </p:sp>
      <p:pic>
        <p:nvPicPr>
          <p:cNvPr id="5122" name="Picture 2" descr="Be your web developer for php laravel websites by Hiren_v | Fiverr">
            <a:extLst>
              <a:ext uri="{FF2B5EF4-FFF2-40B4-BE49-F238E27FC236}">
                <a16:creationId xmlns:a16="http://schemas.microsoft.com/office/drawing/2014/main" id="{5B0FAFE3-746F-4297-BFD1-40AC6F7EB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7375"/>
            <a:ext cx="4576044" cy="267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472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 Laravel framework 8 for windows 10 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IN" dirty="0"/>
              <a:t>Install composer on Windows. </a:t>
            </a:r>
            <a:r>
              <a:rPr lang="en-US" dirty="0"/>
              <a:t>Follow below given steps to install composer on windows 10:</a:t>
            </a:r>
          </a:p>
          <a:p>
            <a:r>
              <a:rPr lang="en-US" dirty="0"/>
              <a:t>Step 1: Download Composer .exe File</a:t>
            </a:r>
          </a:p>
          <a:p>
            <a:r>
              <a:rPr lang="en-US" dirty="0"/>
              <a:t>Click  Download Composer from </a:t>
            </a:r>
            <a:r>
              <a:rPr lang="en-US" dirty="0">
                <a:hlinkClick r:id="rId3"/>
              </a:rPr>
              <a:t>www.getcomposer.org</a:t>
            </a:r>
            <a:r>
              <a:rPr lang="en-US" dirty="0"/>
              <a:t>.</a:t>
            </a:r>
          </a:p>
          <a:p>
            <a:r>
              <a:rPr lang="en-US" dirty="0"/>
              <a:t>Step 2 – Run the setup and Install Composer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50A66-3381-4322-B331-1E5AF50B59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25" t="12726" r="23825" b="21557"/>
          <a:stretch/>
        </p:blipFill>
        <p:spPr bwMode="auto">
          <a:xfrm>
            <a:off x="4572000" y="1487836"/>
            <a:ext cx="4617569" cy="2952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12878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Install Laravel framework 8 for windows 10 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Step 3 – How to check composer is installed or not in windows</a:t>
            </a:r>
          </a:p>
          <a:p>
            <a:r>
              <a:rPr lang="en-US" dirty="0"/>
              <a:t>Now, open your terminal and type the following command on command prompt and check whether composer successfully installed on your windows 10 </a:t>
            </a:r>
            <a:r>
              <a:rPr lang="en-US" dirty="0" err="1"/>
              <a:t>xampp</a:t>
            </a:r>
            <a:r>
              <a:rPr lang="en-US" dirty="0"/>
              <a:t> or not.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CC941E-EB6D-45F4-A755-B573B2628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7" t="14625" r="30875" b="14910"/>
          <a:stretch/>
        </p:blipFill>
        <p:spPr bwMode="auto">
          <a:xfrm>
            <a:off x="4572000" y="1567375"/>
            <a:ext cx="4572000" cy="2865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46656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the server requirement for the setup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762213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IN" dirty="0"/>
              <a:t>PHP &gt;= 7.3 </a:t>
            </a:r>
          </a:p>
          <a:p>
            <a:r>
              <a:rPr lang="en-IN" dirty="0" err="1"/>
              <a:t>BCMath</a:t>
            </a:r>
            <a:r>
              <a:rPr lang="en-IN" dirty="0"/>
              <a:t> PHP Extension </a:t>
            </a:r>
          </a:p>
          <a:p>
            <a:r>
              <a:rPr lang="en-IN" dirty="0" err="1"/>
              <a:t>Ctype</a:t>
            </a:r>
            <a:r>
              <a:rPr lang="en-IN" dirty="0"/>
              <a:t> PHP Extension </a:t>
            </a:r>
          </a:p>
          <a:p>
            <a:r>
              <a:rPr lang="en-IN" dirty="0" err="1"/>
              <a:t>Fileinfo</a:t>
            </a:r>
            <a:r>
              <a:rPr lang="en-IN" dirty="0"/>
              <a:t> PHP extension </a:t>
            </a:r>
          </a:p>
          <a:p>
            <a:r>
              <a:rPr lang="en-IN" dirty="0"/>
              <a:t>JSON PHP Extension </a:t>
            </a:r>
          </a:p>
          <a:p>
            <a:r>
              <a:rPr lang="en-IN" dirty="0" err="1"/>
              <a:t>Mbstring</a:t>
            </a:r>
            <a:r>
              <a:rPr lang="en-IN" dirty="0"/>
              <a:t> PHP Extension </a:t>
            </a:r>
          </a:p>
          <a:p>
            <a:r>
              <a:rPr lang="en-IN" dirty="0"/>
              <a:t>OpenSSL PHP Extension </a:t>
            </a:r>
          </a:p>
          <a:p>
            <a:r>
              <a:rPr lang="en-IN" dirty="0"/>
              <a:t>PDO PHP Extension </a:t>
            </a:r>
          </a:p>
          <a:p>
            <a:r>
              <a:rPr lang="en-IN" dirty="0"/>
              <a:t>Tokenizer PHP Extension </a:t>
            </a:r>
          </a:p>
          <a:p>
            <a:r>
              <a:rPr lang="en-IN" dirty="0"/>
              <a:t>XML PHP Extension.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DD8F0-07F3-4C95-AEFD-FEF539B3C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37" t="14625" r="30875" b="14910"/>
          <a:stretch/>
        </p:blipFill>
        <p:spPr bwMode="auto">
          <a:xfrm>
            <a:off x="4572000" y="1567375"/>
            <a:ext cx="4572000" cy="28652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5314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Installing Laravel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67620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39700" indent="0">
              <a:buNone/>
            </a:pPr>
            <a:r>
              <a:rPr lang="en-US" dirty="0"/>
              <a:t>Type the following command in your command prompt window:  </a:t>
            </a:r>
          </a:p>
          <a:p>
            <a:r>
              <a:rPr lang="en-US" dirty="0"/>
              <a:t>composer global require “</a:t>
            </a:r>
            <a:r>
              <a:rPr lang="en-US" dirty="0" err="1"/>
              <a:t>laravel</a:t>
            </a:r>
            <a:r>
              <a:rPr lang="en-US" dirty="0"/>
              <a:t>/installer”. </a:t>
            </a:r>
          </a:p>
          <a:p>
            <a:r>
              <a:rPr lang="en-US" dirty="0"/>
              <a:t>composer create-project –prefer-</a:t>
            </a:r>
            <a:r>
              <a:rPr lang="en-US" dirty="0" err="1"/>
              <a:t>dist</a:t>
            </a:r>
            <a:r>
              <a:rPr lang="en-US" dirty="0"/>
              <a:t> </a:t>
            </a:r>
            <a:r>
              <a:rPr lang="en-US" dirty="0" err="1"/>
              <a:t>laravel</a:t>
            </a:r>
            <a:r>
              <a:rPr lang="en-US" dirty="0"/>
              <a:t>/</a:t>
            </a:r>
            <a:r>
              <a:rPr lang="en-US" dirty="0" err="1"/>
              <a:t>laravel</a:t>
            </a:r>
            <a:r>
              <a:rPr lang="en-US" dirty="0"/>
              <a:t> </a:t>
            </a:r>
            <a:r>
              <a:rPr lang="en-US" dirty="0" err="1"/>
              <a:t>Project_name</a:t>
            </a:r>
            <a:r>
              <a:rPr lang="en-US" dirty="0"/>
              <a:t>: this command will install Laravel and other dependencies with it also generate the ANSI key.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ABD8A-3174-4047-8190-8B83C73DA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81" t="4179" r="31357" b="25166"/>
          <a:stretch/>
        </p:blipFill>
        <p:spPr bwMode="auto">
          <a:xfrm>
            <a:off x="4572000" y="1354899"/>
            <a:ext cx="4572000" cy="3180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43007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Create Database for Project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Go to phpMyAdmin click on create a new tab. </a:t>
            </a:r>
          </a:p>
          <a:p>
            <a:r>
              <a:rPr lang="en-US" dirty="0"/>
              <a:t>Name the database. </a:t>
            </a:r>
          </a:p>
          <a:p>
            <a:r>
              <a:rPr lang="en-US" dirty="0"/>
              <a:t>Press create button.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C50A5-CC91-4569-B7C4-46D2F0291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0" b="6363"/>
          <a:stretch/>
        </p:blipFill>
        <p:spPr bwMode="auto">
          <a:xfrm>
            <a:off x="4572000" y="1567374"/>
            <a:ext cx="4572000" cy="3029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06960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Create Database for Project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-IN" dirty="0"/>
              <a:t>Update .env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E11E5-96B7-42B4-B479-DDA2033B2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661" b="6363"/>
          <a:stretch/>
        </p:blipFill>
        <p:spPr bwMode="auto">
          <a:xfrm>
            <a:off x="4572000" y="1673816"/>
            <a:ext cx="4572000" cy="29608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2371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Migrate Database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PHP artisan make migration </a:t>
            </a:r>
            <a:r>
              <a:rPr lang="en-US" dirty="0" err="1"/>
              <a:t>create_databse_table</a:t>
            </a:r>
            <a:r>
              <a:rPr lang="en-US" dirty="0"/>
              <a:t>: this command is used to create the DB migration file in your ‘database/migration’ folder. </a:t>
            </a:r>
          </a:p>
          <a:p>
            <a:r>
              <a:rPr lang="en-US" dirty="0"/>
              <a:t>PHP artisan migrate: used to run the pending migration changes to the database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https://vegibit.com/wp-content/uploads/2015/03/generate-migrations-from-existing-database.png</a:t>
            </a:r>
            <a:endParaRPr dirty="0"/>
          </a:p>
        </p:txBody>
      </p:sp>
      <p:pic>
        <p:nvPicPr>
          <p:cNvPr id="6146" name="Picture 2" descr="Laravel Migration Generator - Vegibit">
            <a:extLst>
              <a:ext uri="{FF2B5EF4-FFF2-40B4-BE49-F238E27FC236}">
                <a16:creationId xmlns:a16="http://schemas.microsoft.com/office/drawing/2014/main" id="{E1186F9C-A681-4016-97BA-B27CC2DF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54900"/>
            <a:ext cx="452063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078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MVC architecture was first discussed in 1979 by Trygve </a:t>
            </a:r>
            <a:r>
              <a:rPr lang="en-US" dirty="0" err="1"/>
              <a:t>Reenskaug</a:t>
            </a:r>
            <a:endParaRPr lang="en-US" dirty="0"/>
          </a:p>
          <a:p>
            <a:r>
              <a:rPr lang="en-US" dirty="0"/>
              <a:t>MVC model was first introduced in 1987 in the Smalltalk programming language.</a:t>
            </a:r>
          </a:p>
          <a:p>
            <a:r>
              <a:rPr lang="en-US" dirty="0"/>
              <a:t>MVC was first time accepted as a general concept, in a 1988 article</a:t>
            </a:r>
          </a:p>
          <a:p>
            <a:r>
              <a:rPr lang="en-US" dirty="0"/>
              <a:t>In the recent time, MVC pattern is widely used in modern web applications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https://www.codeproject.com/KB/aspnet/669195/image001.png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MVC Architecture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History of MVC</a:t>
            </a:r>
            <a:endParaRPr dirty="0"/>
          </a:p>
        </p:txBody>
      </p:sp>
      <p:pic>
        <p:nvPicPr>
          <p:cNvPr id="24578" name="Picture 2" descr="MVC Introduction - CodeProject">
            <a:extLst>
              <a:ext uri="{FF2B5EF4-FFF2-40B4-BE49-F238E27FC236}">
                <a16:creationId xmlns:a16="http://schemas.microsoft.com/office/drawing/2014/main" id="{A2764359-01E4-46A0-9F80-87CCCB96F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88075"/>
            <a:ext cx="4572000" cy="213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Start development server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PHP artisan serve: this command starts your development server.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7DF83-5E9A-440B-B883-C3ABE1228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51" b="64292"/>
          <a:stretch/>
        </p:blipFill>
        <p:spPr bwMode="auto">
          <a:xfrm>
            <a:off x="4572000" y="1439566"/>
            <a:ext cx="4572000" cy="29464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6374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Start development server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Go to the IP URL that you see on your CMD screen.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00589-7B1B-4A23-8898-F702C58D87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30" b="7692"/>
          <a:stretch/>
        </p:blipFill>
        <p:spPr bwMode="auto">
          <a:xfrm>
            <a:off x="4572000" y="1204028"/>
            <a:ext cx="4572000" cy="3329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8882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PHP Project Structure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The project structure consists of directories, sub-directories, and files.</a:t>
            </a:r>
          </a:p>
          <a:p>
            <a:r>
              <a:rPr lang="en-US" dirty="0"/>
              <a:t>Open your project from the File Explorer to see the root directory structure of the Laravel project. You will see a screen similar to this.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D01BC6-825A-4043-9692-C9D5725A6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4" r="33506" b="7313"/>
          <a:stretch/>
        </p:blipFill>
        <p:spPr bwMode="auto">
          <a:xfrm>
            <a:off x="4572000" y="1354900"/>
            <a:ext cx="4572000" cy="2982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92346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 To Laravel Routes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07375" y="277050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39700" indent="0">
              <a:buNone/>
            </a:pPr>
            <a:r>
              <a:rPr lang="en-US" dirty="0"/>
              <a:t>Routing accepts the request and redirects it to the relevant controller function.</a:t>
            </a:r>
          </a:p>
          <a:p>
            <a:r>
              <a:rPr lang="en-US" dirty="0"/>
              <a:t>There are two main route files in the Laravel Framework:</a:t>
            </a:r>
          </a:p>
          <a:p>
            <a:pPr lvl="1"/>
            <a:r>
              <a:rPr lang="en-US" dirty="0"/>
              <a:t>routes/</a:t>
            </a:r>
            <a:r>
              <a:rPr lang="en-US" dirty="0" err="1"/>
              <a:t>web.php</a:t>
            </a:r>
            <a:r>
              <a:rPr lang="en-US" dirty="0"/>
              <a:t>: This file is used to register web routes.</a:t>
            </a:r>
          </a:p>
          <a:p>
            <a:pPr lvl="1"/>
            <a:r>
              <a:rPr lang="en-US" dirty="0"/>
              <a:t>routes/</a:t>
            </a:r>
            <a:r>
              <a:rPr lang="en-US" dirty="0" err="1"/>
              <a:t>api.php</a:t>
            </a:r>
            <a:r>
              <a:rPr lang="en-US" dirty="0"/>
              <a:t>: This file is used to register API routes.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https://www.tutorialspoint.com/laravel/images/routing_mechanism.jpg </a:t>
            </a:r>
            <a:endParaRPr dirty="0"/>
          </a:p>
        </p:txBody>
      </p:sp>
      <p:pic>
        <p:nvPicPr>
          <p:cNvPr id="7170" name="Picture 2" descr="Laravel - Routing">
            <a:extLst>
              <a:ext uri="{FF2B5EF4-FFF2-40B4-BE49-F238E27FC236}">
                <a16:creationId xmlns:a16="http://schemas.microsoft.com/office/drawing/2014/main" id="{BFCD4E18-E604-49B1-909F-72E67DA3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4572000" cy="26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6818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What Is Middleware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In simple words, middleware is a bridge between a request and a response. </a:t>
            </a:r>
          </a:p>
          <a:p>
            <a:r>
              <a:rPr lang="en-US" dirty="0"/>
              <a:t>It provides a mechanism to filter HTTP requests.</a:t>
            </a:r>
          </a:p>
          <a:p>
            <a:r>
              <a:rPr lang="en-US" dirty="0"/>
              <a:t>All the middleware files are stored in the app/Http/Middleware directory.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https://w3programmers.com/bangla/wp-content/uploads/2017/12/Middleware2.png </a:t>
            </a:r>
            <a:endParaRPr dirty="0"/>
          </a:p>
        </p:txBody>
      </p:sp>
      <p:pic>
        <p:nvPicPr>
          <p:cNvPr id="6" name="Picture 5" descr="Middleware Archives - w3programmers.com Bangla">
            <a:extLst>
              <a:ext uri="{FF2B5EF4-FFF2-40B4-BE49-F238E27FC236}">
                <a16:creationId xmlns:a16="http://schemas.microsoft.com/office/drawing/2014/main" id="{3B4C1870-C786-4918-894F-AD449A9CC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85" y="1354900"/>
            <a:ext cx="4378960" cy="273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50339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 To Terminable Middleware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676200"/>
            <a:ext cx="39411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Run the following command in the command prompt to create a terminable middleware named </a:t>
            </a:r>
            <a:r>
              <a:rPr lang="en-US" dirty="0" err="1"/>
              <a:t>TerminateMiddleware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php</a:t>
            </a:r>
            <a:r>
              <a:rPr lang="en-US" dirty="0"/>
              <a:t> artisan </a:t>
            </a:r>
            <a:r>
              <a:rPr lang="en-US" dirty="0" err="1"/>
              <a:t>make:middleware</a:t>
            </a:r>
            <a:r>
              <a:rPr lang="en-US" dirty="0"/>
              <a:t> </a:t>
            </a:r>
            <a:r>
              <a:rPr lang="en-US" dirty="0" err="1"/>
              <a:t>TerminateMiddleware</a:t>
            </a:r>
            <a:endParaRPr lang="en-US" dirty="0"/>
          </a:p>
          <a:p>
            <a:r>
              <a:rPr lang="en-US" dirty="0"/>
              <a:t>This command will create a file named </a:t>
            </a:r>
            <a:r>
              <a:rPr lang="en-US" dirty="0" err="1"/>
              <a:t>TerminateMiddleware.php</a:t>
            </a:r>
            <a:r>
              <a:rPr lang="en-US" dirty="0"/>
              <a:t> in the app/Http/Middleware directory.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</a:t>
            </a:r>
            <a:endParaRPr dirty="0"/>
          </a:p>
        </p:txBody>
      </p:sp>
      <p:sp>
        <p:nvSpPr>
          <p:cNvPr id="6" name="Google Shape;93;p17">
            <a:extLst>
              <a:ext uri="{FF2B5EF4-FFF2-40B4-BE49-F238E27FC236}">
                <a16:creationId xmlns:a16="http://schemas.microsoft.com/office/drawing/2014/main" id="{0925A23A-27D5-4C29-BCDB-1775564D12F9}"/>
              </a:ext>
            </a:extLst>
          </p:cNvPr>
          <p:cNvSpPr txBox="1">
            <a:spLocks/>
          </p:cNvSpPr>
          <p:nvPr/>
        </p:nvSpPr>
        <p:spPr>
          <a:xfrm>
            <a:off x="5074950" y="4772275"/>
            <a:ext cx="3397500" cy="1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●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○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■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●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○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■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●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730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Arial"/>
              <a:buChar char="○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730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700"/>
              <a:buFont typeface="Arial"/>
              <a:buChar char="■"/>
              <a:defRPr sz="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600"/>
              </a:spcAft>
              <a:buFont typeface="Arial"/>
              <a:buNone/>
            </a:pPr>
            <a:r>
              <a:rPr lang="fr-FR" dirty="0"/>
              <a:t>Image Source: https://w3programmers.com/bangla/wp-content/uploads/2017/12/Middleware2.png </a:t>
            </a:r>
          </a:p>
        </p:txBody>
      </p:sp>
      <p:pic>
        <p:nvPicPr>
          <p:cNvPr id="7" name="Picture 6" descr="Middleware Archives - w3programmers.com Bangla">
            <a:extLst>
              <a:ext uri="{FF2B5EF4-FFF2-40B4-BE49-F238E27FC236}">
                <a16:creationId xmlns:a16="http://schemas.microsoft.com/office/drawing/2014/main" id="{247AFD1F-3EDB-4E65-B298-2D5355CDB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85" y="1354900"/>
            <a:ext cx="4378960" cy="273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0441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Laravel and its Architecture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 To Views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7260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In MVC architecture, the character ‘V’ stands for View. </a:t>
            </a:r>
          </a:p>
          <a:p>
            <a:r>
              <a:rPr lang="en-US" dirty="0"/>
              <a:t>Views contain HTML, CSS and JavaScript. </a:t>
            </a:r>
          </a:p>
          <a:p>
            <a:r>
              <a:rPr lang="en-US" dirty="0"/>
              <a:t>The Views represent the frontend of the Laravel application, and it is used to display the content for the user.</a:t>
            </a:r>
          </a:p>
          <a:p>
            <a:r>
              <a:rPr lang="en-US" dirty="0"/>
              <a:t>All the views are stored in the resources/views directory. By default, the Laravel Framework provides the </a:t>
            </a:r>
            <a:r>
              <a:rPr lang="en-US" dirty="0" err="1"/>
              <a:t>welcome.blade.php</a:t>
            </a:r>
            <a:r>
              <a:rPr lang="en-US" dirty="0"/>
              <a:t> file.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https://i.ytimg.com/vi/MwTs_ujIVuo/maxresdefault.jpg </a:t>
            </a:r>
            <a:endParaRPr dirty="0"/>
          </a:p>
        </p:txBody>
      </p:sp>
      <p:pic>
        <p:nvPicPr>
          <p:cNvPr id="8194" name="Picture 2" descr="Laravel tutorial #5 - create simple View - YouTube">
            <a:extLst>
              <a:ext uri="{FF2B5EF4-FFF2-40B4-BE49-F238E27FC236}">
                <a16:creationId xmlns:a16="http://schemas.microsoft.com/office/drawing/2014/main" id="{D0D8B8C2-8233-41DC-98A1-05BBA9DCCD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3" r="6799"/>
          <a:stretch/>
        </p:blipFill>
        <p:spPr bwMode="auto">
          <a:xfrm>
            <a:off x="4572000" y="1453117"/>
            <a:ext cx="4572000" cy="285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265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Blade templating engine in </a:t>
            </a:r>
            <a:r>
              <a:rPr lang="en-IN" dirty="0" err="1"/>
              <a:t>laravel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Blade Template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Blade templates use .</a:t>
            </a:r>
            <a:r>
              <a:rPr lang="en-US" dirty="0" err="1"/>
              <a:t>blade.php</a:t>
            </a:r>
            <a:r>
              <a:rPr lang="en-US" dirty="0"/>
              <a:t> extension. The blade templates stored in the resources/views directory.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5053684" y="4680126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https://kodlamaklazim.com/images/blog_content_image/TVgfmfQATDi5vKwpPHBjblade.jpg </a:t>
            </a:r>
            <a:endParaRPr dirty="0"/>
          </a:p>
        </p:txBody>
      </p:sp>
      <p:pic>
        <p:nvPicPr>
          <p:cNvPr id="11266" name="Picture 2" descr="Laravel Blade Template Nedir ? Nasıl Kullanılır ? | Kodlamaklazım">
            <a:extLst>
              <a:ext uri="{FF2B5EF4-FFF2-40B4-BE49-F238E27FC236}">
                <a16:creationId xmlns:a16="http://schemas.microsoft.com/office/drawing/2014/main" id="{B50E52BC-EB49-47E8-B9D7-EAA06908D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737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988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Blade templating engine in </a:t>
            </a:r>
            <a:r>
              <a:rPr lang="en-IN" dirty="0" err="1"/>
              <a:t>laravel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Usage of Blade Templates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Usage 1: variable values</a:t>
            </a:r>
          </a:p>
          <a:p>
            <a:r>
              <a:rPr lang="en-IN" dirty="0"/>
              <a:t>Usage 2: ternary operators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https://i.ytimg.com/vi/Kw7ytwxo6uE/maxresdefault.jpg</a:t>
            </a:r>
            <a:endParaRPr dirty="0"/>
          </a:p>
        </p:txBody>
      </p:sp>
      <p:pic>
        <p:nvPicPr>
          <p:cNvPr id="10242" name="Picture 2" descr="10 Laravel 7 for beginner- Blade template engine - YouTube">
            <a:extLst>
              <a:ext uri="{FF2B5EF4-FFF2-40B4-BE49-F238E27FC236}">
                <a16:creationId xmlns:a16="http://schemas.microsoft.com/office/drawing/2014/main" id="{EDD0FD34-78B5-473E-BB15-76F3BEAD9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2" r="10927" b="16556"/>
          <a:stretch/>
        </p:blipFill>
        <p:spPr bwMode="auto">
          <a:xfrm>
            <a:off x="4572000" y="1304260"/>
            <a:ext cx="4572000" cy="2679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38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Blade templating engine in </a:t>
            </a:r>
            <a:r>
              <a:rPr lang="en-IN" dirty="0" err="1"/>
              <a:t>laravel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Usage of Blade Templates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Usage 1: variable values</a:t>
            </a:r>
          </a:p>
          <a:p>
            <a:pPr lvl="1"/>
            <a:r>
              <a:rPr lang="en-US" dirty="0"/>
              <a:t>In blade templates, we can use {{ $variable }} to print the value of a variable instead of &lt;?</a:t>
            </a:r>
            <a:r>
              <a:rPr lang="en-US" dirty="0" err="1"/>
              <a:t>php</a:t>
            </a:r>
            <a:r>
              <a:rPr lang="en-US" dirty="0"/>
              <a:t> echo $variable ?&gt; As you see, there is no need to write PHP tags or the echo keyword.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FB6657-8F68-42B7-B71F-03DD36D9B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92" b="53656"/>
          <a:stretch/>
        </p:blipFill>
        <p:spPr bwMode="auto">
          <a:xfrm>
            <a:off x="4572000" y="1995524"/>
            <a:ext cx="4572000" cy="2179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62152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67620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Easy and frictionless testability. Highly testable, extensible and pluggable framework</a:t>
            </a:r>
          </a:p>
          <a:p>
            <a:r>
              <a:rPr lang="en-US" dirty="0"/>
              <a:t>To design a web application architecture using the MVC pattern, it offers full control over your HTML as well as your URLs</a:t>
            </a:r>
          </a:p>
          <a:p>
            <a:r>
              <a:rPr lang="en-US" dirty="0"/>
              <a:t>Leverage existing features provided by ASP.NET, JSP, Django, etc.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Source Sans Pro" panose="020B0503030403020204" pitchFamily="34" charset="0"/>
              </a:rPr>
              <a:t>Supports for Test Driven Development (TDD)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https://www.onlinesolutionsgroup.de/wp-content/uploads/Feature-Creep-1-750x390.jpg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MVC Architecture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Features of MVC</a:t>
            </a:r>
            <a:endParaRPr dirty="0"/>
          </a:p>
        </p:txBody>
      </p:sp>
      <p:pic>
        <p:nvPicPr>
          <p:cNvPr id="23554" name="Picture 2" descr="Feature Creep ⏩ Online Marketing Glossar der OSG">
            <a:extLst>
              <a:ext uri="{FF2B5EF4-FFF2-40B4-BE49-F238E27FC236}">
                <a16:creationId xmlns:a16="http://schemas.microsoft.com/office/drawing/2014/main" id="{72E3ECE5-496C-4878-B40F-B7C7D2E40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37389"/>
            <a:ext cx="4547015" cy="258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838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Blade templating engine in </a:t>
            </a:r>
            <a:r>
              <a:rPr lang="en-IN" dirty="0" err="1"/>
              <a:t>laravel</a:t>
            </a:r>
            <a:endParaRPr dirty="0"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Usage of Blade Templates</a:t>
            </a:r>
            <a:endParaRPr dirty="0"/>
          </a:p>
        </p:txBody>
      </p:sp>
      <p:sp>
        <p:nvSpPr>
          <p:cNvPr id="92" name="Google Shape;92;p17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IN" dirty="0"/>
              <a:t>Usage 2: ternary operators</a:t>
            </a:r>
          </a:p>
          <a:p>
            <a:pPr lvl="1"/>
            <a:r>
              <a:rPr lang="en-US" dirty="0"/>
              <a:t>In blade templates, we can use {{ $variable or ‘</a:t>
            </a:r>
            <a:r>
              <a:rPr lang="en-US" dirty="0" err="1"/>
              <a:t>default_value</a:t>
            </a:r>
            <a:r>
              <a:rPr lang="en-US" dirty="0"/>
              <a:t>’ }} instead of &lt;?</a:t>
            </a:r>
            <a:r>
              <a:rPr lang="en-US" dirty="0" err="1"/>
              <a:t>phpisset</a:t>
            </a:r>
            <a:r>
              <a:rPr lang="en-US" dirty="0"/>
              <a:t>($variable) ? $variable : ?</a:t>
            </a:r>
            <a:r>
              <a:rPr lang="en-US" dirty="0" err="1"/>
              <a:t>default_value</a:t>
            </a:r>
            <a:r>
              <a:rPr lang="en-US" dirty="0"/>
              <a:t>? ?&gt; to write ternary operators.</a:t>
            </a:r>
            <a:endParaRPr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https://i0.wp.com/thecodecheatsheet.com/wp-content/uploads/2021/03/Laravel-ternary-operator.png?fit=1280%2C720&amp;ssl=1 </a:t>
            </a:r>
            <a:endParaRPr dirty="0"/>
          </a:p>
        </p:txBody>
      </p:sp>
      <p:pic>
        <p:nvPicPr>
          <p:cNvPr id="9218" name="Picture 2" descr="Laravel: Blade Ternary Operators - TheCodeCheatsheet">
            <a:extLst>
              <a:ext uri="{FF2B5EF4-FFF2-40B4-BE49-F238E27FC236}">
                <a16:creationId xmlns:a16="http://schemas.microsoft.com/office/drawing/2014/main" id="{B0B064DE-A533-486D-9A6D-E54B48A5C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3300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14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5717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MVC is an architectural pattern which means it rules the whole architecture of the applications. </a:t>
            </a:r>
            <a:endParaRPr lang="en" dirty="0"/>
          </a:p>
          <a:p>
            <a:r>
              <a:rPr lang="en-US" dirty="0"/>
              <a:t>Three important MVC components are: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View</a:t>
            </a:r>
          </a:p>
          <a:p>
            <a:pPr lvl="1"/>
            <a:r>
              <a:rPr lang="en-US" dirty="0"/>
              <a:t>Controller</a:t>
            </a:r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https://www.chromeinfotech.net/blog/wp-content/uploads/2019/05/MVC-diagram-1.png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to MVC Architecture</a:t>
            </a:r>
            <a:endParaRPr dirty="0"/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MVC Architecture</a:t>
            </a:r>
            <a:endParaRPr dirty="0"/>
          </a:p>
        </p:txBody>
      </p:sp>
      <p:pic>
        <p:nvPicPr>
          <p:cNvPr id="22530" name="Picture 2" descr="Model View Controller Explained in Detail with Examples | ChromeInfotech">
            <a:extLst>
              <a:ext uri="{FF2B5EF4-FFF2-40B4-BE49-F238E27FC236}">
                <a16:creationId xmlns:a16="http://schemas.microsoft.com/office/drawing/2014/main" id="{7DD9912A-C491-4332-AA13-576DF675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38920"/>
            <a:ext cx="4572000" cy="298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23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This level is considered the lowest level when compared with the View and Controller. </a:t>
            </a:r>
          </a:p>
          <a:p>
            <a:r>
              <a:rPr lang="en-US" dirty="0"/>
              <a:t>It primarily represents the data to the user and defines the storage of all the application’s data objects.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https://static.packt-cdn.com/products/9781785889196/graphics/B05034_10_01.jpg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MVC Architecture</a:t>
            </a: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</a:t>
            </a:r>
            <a:endParaRPr dirty="0"/>
          </a:p>
        </p:txBody>
      </p:sp>
      <p:pic>
        <p:nvPicPr>
          <p:cNvPr id="21506" name="Picture 2" descr="MVC architecture | Learning Python Application Development">
            <a:extLst>
              <a:ext uri="{FF2B5EF4-FFF2-40B4-BE49-F238E27FC236}">
                <a16:creationId xmlns:a16="http://schemas.microsoft.com/office/drawing/2014/main" id="{2F311343-FE14-4C82-919B-534046DE7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6027"/>
            <a:ext cx="4572000" cy="292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490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421250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This level is majorly associated with the User Interface(UI) and it is used to provide the visual representation of the MVC model. </a:t>
            </a:r>
          </a:p>
          <a:p>
            <a:r>
              <a:rPr lang="en-US" dirty="0"/>
              <a:t>In simpler terms, this level deals with displaying the actual output to the user. </a:t>
            </a:r>
          </a:p>
          <a:p>
            <a:r>
              <a:rPr lang="en-US" dirty="0"/>
              <a:t>It also handles the communication between the user (inputs, requests, etc.) and the controller.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https://www.codeproject.com/KB/java/879896/mvc_role_diagram.png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MVC Architecture</a:t>
            </a: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</a:t>
            </a:r>
            <a:endParaRPr dirty="0"/>
          </a:p>
        </p:txBody>
      </p:sp>
      <p:pic>
        <p:nvPicPr>
          <p:cNvPr id="20482" name="Picture 2" descr="Programming in Java using the MVC Architecture - CodeProject">
            <a:extLst>
              <a:ext uri="{FF2B5EF4-FFF2-40B4-BE49-F238E27FC236}">
                <a16:creationId xmlns:a16="http://schemas.microsoft.com/office/drawing/2014/main" id="{417CF7AC-7C6C-42FC-83C6-A1DA6CA3D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73311"/>
            <a:ext cx="4573720" cy="228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70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body" idx="2"/>
          </p:nvPr>
        </p:nvSpPr>
        <p:spPr>
          <a:xfrm>
            <a:off x="358175" y="2359257"/>
            <a:ext cx="3837000" cy="175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r>
              <a:rPr lang="en-US" dirty="0"/>
              <a:t>This level takes care of the request handler. </a:t>
            </a:r>
          </a:p>
          <a:p>
            <a:r>
              <a:rPr lang="en-US" dirty="0"/>
              <a:t>It is often considered as the brain of the MVC system- a link, so to speak, between the user and the system. </a:t>
            </a:r>
          </a:p>
          <a:p>
            <a:r>
              <a:rPr lang="en-US" dirty="0"/>
              <a:t>The controller completes the cycle of taking the user output, converting it into desired messages, and passing them on to the views(UI).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3"/>
          </p:nvPr>
        </p:nvSpPr>
        <p:spPr>
          <a:xfrm>
            <a:off x="5074950" y="4772275"/>
            <a:ext cx="3397500" cy="1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Image Source: https://techaffinity.com/blog/wp-content/uploads/2019/07/MVC-Architecture-TechAffinity-1024x576.png</a:t>
            </a:r>
            <a:endParaRPr dirty="0"/>
          </a:p>
        </p:txBody>
      </p:sp>
      <p:sp>
        <p:nvSpPr>
          <p:cNvPr id="10" name="Google Shape;73;p15">
            <a:extLst>
              <a:ext uri="{FF2B5EF4-FFF2-40B4-BE49-F238E27FC236}">
                <a16:creationId xmlns:a16="http://schemas.microsoft.com/office/drawing/2014/main" id="{3DFD3BE7-E59D-405B-9E46-3A504D3F61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075" y="713500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MVC Architecture</a:t>
            </a:r>
          </a:p>
        </p:txBody>
      </p:sp>
      <p:sp>
        <p:nvSpPr>
          <p:cNvPr id="11" name="Google Shape;74;p15">
            <a:extLst>
              <a:ext uri="{FF2B5EF4-FFF2-40B4-BE49-F238E27FC236}">
                <a16:creationId xmlns:a16="http://schemas.microsoft.com/office/drawing/2014/main" id="{2340CF35-FB83-43EC-BFB0-5DA853E9357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4075" y="1567375"/>
            <a:ext cx="4045200" cy="64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Controller</a:t>
            </a:r>
            <a:endParaRPr dirty="0"/>
          </a:p>
        </p:txBody>
      </p:sp>
      <p:pic>
        <p:nvPicPr>
          <p:cNvPr id="19458" name="Picture 2" descr="MVC Architecture &amp; Its Benefits in Web Application Development">
            <a:extLst>
              <a:ext uri="{FF2B5EF4-FFF2-40B4-BE49-F238E27FC236}">
                <a16:creationId xmlns:a16="http://schemas.microsoft.com/office/drawing/2014/main" id="{F82E39C5-F357-4F95-A6DC-8410DB004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737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08245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4235</Words>
  <Application>Microsoft Office PowerPoint</Application>
  <PresentationFormat>On-screen Show (16:9)</PresentationFormat>
  <Paragraphs>591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Source Sans Pro</vt:lpstr>
      <vt:lpstr>Simple Light</vt:lpstr>
      <vt:lpstr>Laravel Framework</vt:lpstr>
      <vt:lpstr>In this section, we will discuss:</vt:lpstr>
      <vt:lpstr>Introduction to MVC Architecture</vt:lpstr>
      <vt:lpstr>Introduction to MVC Architecture</vt:lpstr>
      <vt:lpstr>Introduction to MVC Architecture</vt:lpstr>
      <vt:lpstr>Introduction to MVC Architecture</vt:lpstr>
      <vt:lpstr>MVC Architecture</vt:lpstr>
      <vt:lpstr>MVC Architecture</vt:lpstr>
      <vt:lpstr>MVC Architecture</vt:lpstr>
      <vt:lpstr>Introduction to MVC Architecture</vt:lpstr>
      <vt:lpstr>Introduction to MVC Architecture</vt:lpstr>
      <vt:lpstr>Introduction to MVC Architecture</vt:lpstr>
      <vt:lpstr>Introduction to MVC Architecture</vt:lpstr>
      <vt:lpstr>Introduction to MVC Architecture</vt:lpstr>
      <vt:lpstr>What is Framework and its Benefits</vt:lpstr>
      <vt:lpstr>What is Framework and its Benefits</vt:lpstr>
      <vt:lpstr>What is Framework and its Benefits</vt:lpstr>
      <vt:lpstr>What is Framework and its Benefits</vt:lpstr>
      <vt:lpstr>What is Framework and its Benefits</vt:lpstr>
      <vt:lpstr>What is Framework and its Benefits</vt:lpstr>
      <vt:lpstr>Types of Framework</vt:lpstr>
      <vt:lpstr>Types of Framework</vt:lpstr>
      <vt:lpstr>Types of Framework</vt:lpstr>
      <vt:lpstr>Laravel and its Architecture</vt:lpstr>
      <vt:lpstr>Laravel and its Architecture</vt:lpstr>
      <vt:lpstr>Laravel and its Architecture</vt:lpstr>
      <vt:lpstr>Why Laravel</vt:lpstr>
      <vt:lpstr>Why Laravel</vt:lpstr>
      <vt:lpstr>Why Laravel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Laravel and its Architecture</vt:lpstr>
      <vt:lpstr>Blade templating engine in laravel</vt:lpstr>
      <vt:lpstr>Blade templating engine in laravel</vt:lpstr>
      <vt:lpstr>Blade templating engine in laravel</vt:lpstr>
      <vt:lpstr>Blade templating engine in laravel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Laravel Framework</dc:title>
  <cp:lastModifiedBy>Deepika Singh</cp:lastModifiedBy>
  <cp:revision>8</cp:revision>
  <dcterms:modified xsi:type="dcterms:W3CDTF">2022-03-11T10:06:27Z</dcterms:modified>
</cp:coreProperties>
</file>